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T Sans Narrow"/>
      <p:regular r:id="rId24"/>
      <p:bold r:id="rId25"/>
    </p:embeddedFont>
    <p:embeddedFont>
      <p:font typeface="Frank Ruhl Libre"/>
      <p:regular r:id="rId26"/>
      <p:bold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A420D2-8828-4676-A38C-6DD06A64AEAD}">
  <a:tblStyle styleId="{C1A420D2-8828-4676-A38C-6DD06A64A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TSansNarrow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FrankRuhlLibre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FrankRuhlLibr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b4ecccaf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b4ecccaf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Amanda’s Slide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ions move toward the negative electrode, negative ions move toward the positive electrode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b918b54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b918b54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b918b54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b918b54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c9288d6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2c9288d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b25a873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b25a873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b25a873f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b25a873f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Isabella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001D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constant rate equation is used </a:t>
            </a:r>
            <a:r>
              <a:rPr lang="en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analyze the relationship between pressure drop across a filter and the volume of filtrate collected over time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Solids remain ons on the filter layer while liquid flows through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Cake filtration is common in water treatment to potentially remove </a:t>
            </a:r>
            <a:r>
              <a:rPr lang="en" sz="900"/>
              <a:t>hydrocarbons</a:t>
            </a:r>
            <a:r>
              <a:rPr lang="en" sz="900"/>
              <a:t> which can be found in natural gas. </a:t>
            </a:r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b25a873f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b25a873f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Isabella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bb867ca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2bb867ca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2b25a873f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2b25a873f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b4543d39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2b4543d39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bd242a3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bd242a3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Isabella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Microfiltartion can be used to filter out bacteria from water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Retentate stream can be recircuklated in cross flow and can have in increase in rate of flux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b4ecccaf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b4ecccaf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Amanda’s Slide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by </a:t>
            </a:r>
            <a:r>
              <a:rPr b="1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Thomas Graham (1861)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who also formulated </a:t>
            </a:r>
            <a:r>
              <a:rPr i="1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Graham’s Law</a:t>
            </a:r>
            <a:endParaRPr i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Colloid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Substance with particle size between 10</a:t>
            </a:r>
            <a:r>
              <a:rPr baseline="30000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-7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cm and 10</a:t>
            </a:r>
            <a:r>
              <a:rPr baseline="30000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-3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cm, larger than atoms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Crystalloid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Substance that forms a </a:t>
            </a:r>
            <a:r>
              <a:rPr i="1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 solution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can diffuse through a semipermeable membrane via </a:t>
            </a:r>
            <a:r>
              <a:rPr i="1"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dialysis</a:t>
            </a:r>
            <a:endParaRPr i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Semipermeable membranes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Parchment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Cellophane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5993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Filtration, Dialysis, and Membranes</a:t>
            </a:r>
            <a:endParaRPr sz="48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311700" y="2834125"/>
            <a:ext cx="8520600" cy="12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7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9"/>
              <a:t>Amanda Bryant, Isabella Lowinger, </a:t>
            </a:r>
            <a:endParaRPr sz="1999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9"/>
              <a:t>Cal Mesirow, Ryan Higbee, Renad Nakdali</a:t>
            </a:r>
            <a:endParaRPr sz="199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The Rate of Dialysis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195438"/>
            <a:ext cx="50733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Dialysis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Slow process, depends on diffusion rates &amp; particle size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Speeding up dialysis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Heating increases diffusion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Electrodialysis (applies electric field)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Electrodialysis Process 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Electrodes places on both sides of the membrane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Enhances separation speed, commonly used in water purification &amp; desalination 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750" y="568425"/>
            <a:ext cx="2925649" cy="42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0" y="4851000"/>
            <a:ext cx="8495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700">
                <a:solidFill>
                  <a:schemeClr val="dk1"/>
                </a:solidFill>
              </a:rPr>
              <a:t>Membrane Transfer </a:t>
            </a:r>
            <a:r>
              <a:rPr lang="en" sz="700">
                <a:solidFill>
                  <a:schemeClr val="dk1"/>
                </a:solidFill>
              </a:rPr>
              <a:t>. ElectroDialysis. (n.d.). https://www.periodni.com/gallery/download_image.php?name=electrodialysis.png 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Examples of Filtration/Dialysis/Membranes</a:t>
            </a:r>
            <a:endParaRPr b="1" sz="2400"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Filtration - Water/Air Treatment - Remove suspended solids, bacteria, dust, and </a:t>
            </a: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pollutants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Dialysis - Desalting Proteins - Removal of salts and other small molecules from </a:t>
            </a: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proteins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Frank Ruhl Libre"/>
              <a:buChar char="●"/>
            </a:pP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Membrane - Gas </a:t>
            </a:r>
            <a:r>
              <a:rPr lang="en" sz="1700">
                <a:solidFill>
                  <a:srgbClr val="000000"/>
                </a:solidFill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Separation - Utilizing the different size of molecules to separate them</a:t>
            </a:r>
            <a:endParaRPr sz="1700">
              <a:solidFill>
                <a:srgbClr val="000000"/>
              </a:solidFill>
              <a:highlight>
                <a:srgbClr val="FFFFFF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38575" y="4805375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(OpenAI, personal communication, January 31, 2025)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rgbClr val="FFFFFF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Major Differences Between Filtration/Dialysis/Membranes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graphicFrame>
        <p:nvGraphicFramePr>
          <p:cNvPr id="156" name="Google Shape;156;p24"/>
          <p:cNvGraphicFramePr/>
          <p:nvPr/>
        </p:nvGraphicFramePr>
        <p:xfrm>
          <a:off x="952500" y="156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{C1A420D2-8828-4676-A38C-6DD06A64AEAD}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Filtration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Dialysis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Membranes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Driving Force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Pressure/Gravity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Concentration Gradient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Pressure/Concentration Gradient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Transport Type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Passive (Sometimes Active)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Passive and Active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Active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Separation</a:t>
                      </a: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Mechanism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Physical Blocking of Solids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Diffusion</a:t>
                      </a: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</a:t>
                      </a: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Across</a:t>
                      </a: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 Membrane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Selective </a:t>
                      </a: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Permeability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Separation Basis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Particle Size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Molecule Size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Frank Ruhl Libre"/>
                          <a:ea typeface="Frank Ruhl Libre"/>
                          <a:cs typeface="Frank Ruhl Libre"/>
                          <a:sym typeface="Frank Ruhl Libre"/>
                        </a:rPr>
                        <a:t>Molecular Properties/Size</a:t>
                      </a:r>
                      <a:endParaRPr>
                        <a:latin typeface="Frank Ruhl Libre"/>
                        <a:ea typeface="Frank Ruhl Libre"/>
                        <a:cs typeface="Frank Ruhl Libre"/>
                        <a:sym typeface="Frank Ruhl Libr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7" name="Google Shape;157;p24"/>
          <p:cNvSpPr txBox="1"/>
          <p:nvPr/>
        </p:nvSpPr>
        <p:spPr>
          <a:xfrm>
            <a:off x="38575" y="4805375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(OpenAI, personal communication, January 31, 2025)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42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rank Ruhl Libre"/>
                <a:ea typeface="Frank Ruhl Libre"/>
                <a:cs typeface="Frank Ruhl Libre"/>
                <a:sym typeface="Frank Ruhl Libre"/>
              </a:rPr>
              <a:t>What is it?</a:t>
            </a:r>
            <a:endParaRPr sz="24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152475"/>
            <a:ext cx="8520600" cy="12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"Filtration/dialysis/membranes" describes a collection of separation methods used in chemical engineering that use semi-permeable membranes and mediums to selectively let some molecules through while keeping others out.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050" y="2298850"/>
            <a:ext cx="3951900" cy="25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6275" y="4743300"/>
            <a:ext cx="889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AG, A. </a:t>
            </a:r>
            <a:r>
              <a:rPr i="1" lang="en" sz="700">
                <a:solidFill>
                  <a:schemeClr val="dk1"/>
                </a:solidFill>
              </a:rPr>
              <a:t>Membrane separation process</a:t>
            </a:r>
            <a:r>
              <a:rPr lang="en" sz="700">
                <a:solidFill>
                  <a:schemeClr val="dk1"/>
                </a:solidFill>
              </a:rPr>
              <a:t>. www.andritz.com. https://www.andritz.com/environmental-solutions-en/clean-air-technologies/technologies-clean-air-technologies/decarbonization-clean-air-technologies/membrane-separation-process.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Filtration</a:t>
            </a:r>
            <a:endParaRPr b="1" sz="3400"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Filtration</a:t>
            </a: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is the process of removing a solid from a liquid or gas through the use of a medium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Cake Filtration is an example of a filtration process where solid particles will accumulate and form a layer on a medium. 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Constant Rate Equation: 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Where ΔP is the pressure drop in Pa, V is the </a:t>
            </a: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filtrate</a:t>
            </a: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volume , μ is the viscosity of the liquid, αav and Rm are constants that are common in fitartion, c is </a:t>
            </a: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 the dry mass of solids per unit filtrate volume, and A is the </a:t>
            </a: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cross</a:t>
            </a: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section of the filtration area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075" y="2788963"/>
            <a:ext cx="2227075" cy="3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76800" y="4806775"/>
            <a:ext cx="875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Mahdi, F. M.; Holdich, R. G. Laboratory Cake Filtration Testing Using Constant Rate. </a:t>
            </a:r>
            <a:r>
              <a:rPr i="1" lang="en" sz="700">
                <a:solidFill>
                  <a:schemeClr val="dk1"/>
                </a:solidFill>
              </a:rPr>
              <a:t>Chemical Engineering Research and Design</a:t>
            </a:r>
            <a:r>
              <a:rPr lang="en" sz="700">
                <a:solidFill>
                  <a:schemeClr val="dk1"/>
                </a:solidFill>
              </a:rPr>
              <a:t> </a:t>
            </a:r>
            <a:r>
              <a:rPr b="1" lang="en" sz="700">
                <a:solidFill>
                  <a:schemeClr val="dk1"/>
                </a:solidFill>
              </a:rPr>
              <a:t>2013</a:t>
            </a:r>
            <a:r>
              <a:rPr lang="en" sz="700">
                <a:solidFill>
                  <a:schemeClr val="dk1"/>
                </a:solidFill>
              </a:rPr>
              <a:t>, </a:t>
            </a:r>
            <a:r>
              <a:rPr i="1" lang="en" sz="700">
                <a:solidFill>
                  <a:schemeClr val="dk1"/>
                </a:solidFill>
              </a:rPr>
              <a:t>91</a:t>
            </a:r>
            <a:r>
              <a:rPr lang="en" sz="700">
                <a:solidFill>
                  <a:schemeClr val="dk1"/>
                </a:solidFill>
              </a:rPr>
              <a:t> (6), 1145–1154. https://doi.org/10.1016/j.cherd.2012.11.012</a:t>
            </a:r>
            <a:endParaRPr b="1" sz="7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Filtration Cont.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250" y="1138150"/>
            <a:ext cx="6811674" cy="32915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99250" y="4861525"/>
            <a:ext cx="8288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Geankoplis, C. J. </a:t>
            </a:r>
            <a:r>
              <a:rPr i="1" lang="en" sz="700">
                <a:solidFill>
                  <a:schemeClr val="dk1"/>
                </a:solidFill>
              </a:rPr>
              <a:t>Transport Processes and Separation Process Principles (Includes Unit Operations) Fourth Edition</a:t>
            </a:r>
            <a:r>
              <a:rPr lang="en" sz="700">
                <a:solidFill>
                  <a:schemeClr val="dk1"/>
                </a:solidFill>
              </a:rPr>
              <a:t>; Prentice Hall, 2003.</a:t>
            </a:r>
            <a:endParaRPr sz="7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Filtration in Industry 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325" y="1362000"/>
            <a:ext cx="4059749" cy="26941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7"/>
          <p:cNvSpPr txBox="1"/>
          <p:nvPr/>
        </p:nvSpPr>
        <p:spPr>
          <a:xfrm>
            <a:off x="311700" y="1362000"/>
            <a:ext cx="3802800" cy="3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rank Ruhl Libre"/>
              <a:buChar char="●"/>
            </a:pP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Pharmaceutical manufacturing utilizes filtration to separate viruses from monoclonal antibodies</a:t>
            </a:r>
            <a:endParaRPr sz="16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 </a:t>
            </a: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 </a:t>
            </a:r>
            <a:endParaRPr sz="16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rank Ruhl Libre"/>
              <a:buChar char="●"/>
            </a:pP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Size based </a:t>
            </a: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filtration</a:t>
            </a: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; viruses can be as small as 18 nm, and antibodies can be as large as 12 nm</a:t>
            </a:r>
            <a:endParaRPr sz="16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Frank Ruhl Libre"/>
              <a:buChar char="●"/>
            </a:pPr>
            <a:r>
              <a:rPr lang="en" sz="1600">
                <a:latin typeface="Frank Ruhl Libre"/>
                <a:ea typeface="Frank Ruhl Libre"/>
                <a:cs typeface="Frank Ruhl Libre"/>
                <a:sym typeface="Frank Ruhl Libre"/>
              </a:rPr>
              <a:t>Pores are very small; filters are prone to clogging</a:t>
            </a:r>
            <a:endParaRPr sz="16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-393775" y="4851000"/>
            <a:ext cx="9110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Isu, S.; Qian, X.; Zydney, A. L.; Wickramasinghe, S. R. Process- and Product-Related Foulants in Virus Filtration. Bioengineering 2022, 9 (4), 155. https://doi.org/10.3390/bioengineering9040155.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Membrane Separation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159300" y="1322525"/>
            <a:ext cx="8520600" cy="3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Selective separation using semi-permeable membrane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 Ruhl Libre"/>
              <a:buChar char="●"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Unlike filtration: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rank Ruhl Libre"/>
              <a:buChar char="○"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Can separate dissolved species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Frank Ruhl Libre"/>
              <a:buChar char="○"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Reduces cake formation (rejected species)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 Ruhl Libre"/>
              <a:buChar char="●"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“Sharp” separation difficult to achieve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rank Ruhl Libre"/>
              <a:buChar char="●"/>
            </a:pPr>
            <a:r>
              <a:rPr lang="en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Can reduce capital and energy                                                                costs compared to distillation, absorption, etc.</a:t>
            </a:r>
            <a:endParaRPr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5775" y="4823825"/>
            <a:ext cx="8303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Henley, E. J.; Seader, J. D.; Roper, D. K. </a:t>
            </a:r>
            <a:r>
              <a:rPr i="1" lang="en" sz="700">
                <a:solidFill>
                  <a:schemeClr val="dk1"/>
                </a:solidFill>
              </a:rPr>
              <a:t>Separation Process Principles</a:t>
            </a:r>
            <a:r>
              <a:rPr lang="en" sz="700">
                <a:solidFill>
                  <a:schemeClr val="dk1"/>
                </a:solidFill>
              </a:rPr>
              <a:t>, 3rd ed.; Hoboken, N.J. Wiley, 2011.</a:t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400" y="1930750"/>
            <a:ext cx="4163400" cy="231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Membrane Types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152475"/>
            <a:ext cx="825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Commonly polymers, but can be ceramics, metals, carbon, etc. (especially for high temps)</a:t>
            </a:r>
            <a:endParaRPr b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Porous </a:t>
            </a: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          Separation achieved b/c each species has different rate of diffusion through micropores </a:t>
            </a:r>
            <a:endParaRPr i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		</a:t>
            </a:r>
            <a:r>
              <a:rPr i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(1 Å = 0.1 nm = 0.0001 μm)</a:t>
            </a:r>
            <a:endParaRPr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		Microfiltration:  </a:t>
            </a: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200 - 100,000 Å</a:t>
            </a: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  </a:t>
            </a:r>
            <a:endParaRPr i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		Ultrafiltration:  </a:t>
            </a: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10 - 200 </a:t>
            </a: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Å </a:t>
            </a:r>
            <a:endParaRPr b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		Nanofiltration:  </a:t>
            </a: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1 - 10 </a:t>
            </a: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Å </a:t>
            </a:r>
            <a:endParaRPr b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b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b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Non-porous </a:t>
            </a: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          Separation achieved b/c species have different solubility in membrane</a:t>
            </a:r>
            <a:endParaRPr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i="1"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“For dense, amorphous membranes…..diffusing species must dissolve into the polymer and then diffuse through the polymer between the segments of the macromolecular chains”</a:t>
            </a:r>
            <a:endParaRPr i="1" sz="13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			</a:t>
            </a:r>
            <a:endParaRPr b="1" sz="1629">
              <a:solidFill>
                <a:srgbClr val="000000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1126650" y="1738800"/>
            <a:ext cx="204000" cy="12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524925" y="3702450"/>
            <a:ext cx="204000" cy="12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98900" y="4733550"/>
            <a:ext cx="83037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a</a:t>
            </a:r>
            <a:r>
              <a:rPr i="1" lang="en" sz="700">
                <a:solidFill>
                  <a:schemeClr val="dk1"/>
                </a:solidFill>
              </a:rPr>
              <a:t>. </a:t>
            </a:r>
            <a:r>
              <a:rPr lang="en" sz="700">
                <a:solidFill>
                  <a:schemeClr val="dk1"/>
                </a:solidFill>
              </a:rPr>
              <a:t>Henley, E. J.; Seader, J. D.; Roper, D. K. </a:t>
            </a:r>
            <a:r>
              <a:rPr i="1" lang="en" sz="700">
                <a:solidFill>
                  <a:schemeClr val="dk1"/>
                </a:solidFill>
              </a:rPr>
              <a:t>Separation Process Principles</a:t>
            </a:r>
            <a:r>
              <a:rPr lang="en" sz="700">
                <a:solidFill>
                  <a:schemeClr val="dk1"/>
                </a:solidFill>
              </a:rPr>
              <a:t>, 3rd ed.; Hoboken, N.J. Wiley, 2011.</a:t>
            </a:r>
            <a:endParaRPr sz="7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b</a:t>
            </a:r>
            <a:r>
              <a:rPr lang="en" sz="700">
                <a:solidFill>
                  <a:schemeClr val="dk1"/>
                </a:solidFill>
              </a:rPr>
              <a:t>. </a:t>
            </a:r>
            <a:r>
              <a:rPr lang="en" sz="700">
                <a:solidFill>
                  <a:schemeClr val="dk1"/>
                </a:solidFill>
              </a:rPr>
              <a:t>Al Marri, S. H.; Manawi, Y.; Simson, S.; Lawler, J.; Kochkodan, V. Novel Ultrafiltration Polyethersulfone Membranes Blended with Carrageenan. </a:t>
            </a:r>
            <a:r>
              <a:rPr i="1" lang="en" sz="700">
                <a:solidFill>
                  <a:schemeClr val="dk1"/>
                </a:solidFill>
              </a:rPr>
              <a:t>Polymers</a:t>
            </a:r>
            <a:r>
              <a:rPr lang="en" sz="700">
                <a:solidFill>
                  <a:schemeClr val="dk1"/>
                </a:solidFill>
              </a:rPr>
              <a:t> </a:t>
            </a:r>
            <a:r>
              <a:rPr b="1" lang="en" sz="700">
                <a:solidFill>
                  <a:schemeClr val="dk1"/>
                </a:solidFill>
              </a:rPr>
              <a:t>2025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175" y="1922299"/>
            <a:ext cx="4847125" cy="164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Simulating </a:t>
            </a: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Microfiltration</a:t>
            </a: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 with Cross Flow </a:t>
            </a: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Filtration (CFF)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956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Frank Ruhl Libre"/>
              <a:buChar char="●"/>
            </a:pP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 CFF, the feed stream flows parallel to the surface of the membrane. The flux across the membrane is governed by the following general equation</a:t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956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Frank Ruhl Libre"/>
              <a:buChar char="●"/>
            </a:pP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Can simulate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microfiltration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through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cross flow filtration. This simulates the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separation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of particles in a fluid using a small membrane. </a:t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956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Frank Ruhl Libre"/>
              <a:buChar char="●"/>
            </a:pP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 a small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laboratory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setting a permeate volume of 5 L over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the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course of an hour can be used to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simulate microfiltration</a:t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09562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Frank Ruhl Libre"/>
              <a:buChar char="●"/>
            </a:pP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In a lab a typical membrane area is 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about</a:t>
            </a:r>
            <a:r>
              <a:rPr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 0.1 m</a:t>
            </a:r>
            <a:r>
              <a:rPr baseline="30000" lang="en" sz="1275">
                <a:solidFill>
                  <a:srgbClr val="000000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2</a:t>
            </a:r>
            <a:endParaRPr baseline="30000"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75">
              <a:solidFill>
                <a:srgbClr val="000000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25" y="3464869"/>
            <a:ext cx="3365800" cy="1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3887250" y="3335575"/>
            <a:ext cx="51555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t/>
            </a:r>
            <a:endParaRPr sz="1275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" sz="1275">
                <a:latin typeface="Frank Ruhl Libre"/>
                <a:ea typeface="Frank Ruhl Libre"/>
                <a:cs typeface="Frank Ruhl Libre"/>
                <a:sym typeface="Frank Ruhl Libre"/>
              </a:rPr>
              <a:t>J: </a:t>
            </a:r>
            <a:r>
              <a:rPr lang="en" sz="1275">
                <a:latin typeface="Frank Ruhl Libre"/>
                <a:ea typeface="Frank Ruhl Libre"/>
                <a:cs typeface="Frank Ruhl Libre"/>
                <a:sym typeface="Frank Ruhl Libre"/>
              </a:rPr>
              <a:t>Permeate flux (LMH)  </a:t>
            </a:r>
            <a:endParaRPr sz="1275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" sz="1275">
                <a:latin typeface="Frank Ruhl Libre"/>
                <a:ea typeface="Frank Ruhl Libre"/>
                <a:cs typeface="Frank Ruhl Libre"/>
                <a:sym typeface="Frank Ruhl Libre"/>
              </a:rPr>
              <a:t>Vp: </a:t>
            </a:r>
            <a:r>
              <a:rPr lang="en" sz="1275">
                <a:latin typeface="Frank Ruhl Libre"/>
                <a:ea typeface="Frank Ruhl Libre"/>
                <a:cs typeface="Frank Ruhl Libre"/>
                <a:sym typeface="Frank Ruhl Libre"/>
              </a:rPr>
              <a:t>Permeate volume (L)  which is liquid that flows through the membrane</a:t>
            </a:r>
            <a:endParaRPr sz="1275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" sz="1275">
                <a:latin typeface="Frank Ruhl Libre"/>
                <a:ea typeface="Frank Ruhl Libre"/>
                <a:cs typeface="Frank Ruhl Libre"/>
                <a:sym typeface="Frank Ruhl Libre"/>
              </a:rPr>
              <a:t>A: </a:t>
            </a:r>
            <a:r>
              <a:rPr lang="en" sz="1275">
                <a:latin typeface="Frank Ruhl Libre"/>
                <a:ea typeface="Frank Ruhl Libre"/>
                <a:cs typeface="Frank Ruhl Libre"/>
                <a:sym typeface="Frank Ruhl Libre"/>
              </a:rPr>
              <a:t>Membrane active area (m</a:t>
            </a:r>
            <a:r>
              <a:rPr baseline="30000" lang="en" sz="1275">
                <a:latin typeface="Frank Ruhl Libre"/>
                <a:ea typeface="Frank Ruhl Libre"/>
                <a:cs typeface="Frank Ruhl Libre"/>
                <a:sym typeface="Frank Ruhl Libre"/>
              </a:rPr>
              <a:t>2</a:t>
            </a:r>
            <a:r>
              <a:rPr lang="en" sz="1275">
                <a:latin typeface="Frank Ruhl Libre"/>
                <a:ea typeface="Frank Ruhl Libre"/>
                <a:cs typeface="Frank Ruhl Libre"/>
                <a:sym typeface="Frank Ruhl Libre"/>
              </a:rPr>
              <a:t>)  </a:t>
            </a:r>
            <a:endParaRPr sz="1275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b="1" lang="en" sz="1275">
                <a:latin typeface="Frank Ruhl Libre"/>
                <a:ea typeface="Frank Ruhl Libre"/>
                <a:cs typeface="Frank Ruhl Libre"/>
                <a:sym typeface="Frank Ruhl Libre"/>
              </a:rPr>
              <a:t>t: </a:t>
            </a:r>
            <a:r>
              <a:rPr lang="en" sz="1275">
                <a:latin typeface="Frank Ruhl Libre"/>
                <a:ea typeface="Frank Ruhl Libre"/>
                <a:cs typeface="Frank Ruhl Libre"/>
                <a:sym typeface="Frank Ruhl Libre"/>
              </a:rPr>
              <a:t>Time taken to collect the volume (h) </a:t>
            </a:r>
            <a:endParaRPr sz="1275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44800" y="4809950"/>
            <a:ext cx="85716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dk1"/>
                </a:solidFill>
              </a:rPr>
              <a:t>Cross Flow Filtration Method Handbook</a:t>
            </a:r>
            <a:r>
              <a:rPr lang="en" sz="700">
                <a:solidFill>
                  <a:schemeClr val="dk1"/>
                </a:solidFill>
              </a:rPr>
              <a:t>. https://static.fishersci.eu/content/dam/fishersci/en_EU/suppliers/GE/Cross_Flow_Filtration_Method.pdf.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Frank Ruhl Libre"/>
                <a:ea typeface="Frank Ruhl Libre"/>
                <a:cs typeface="Frank Ruhl Libre"/>
                <a:sym typeface="Frank Ruhl Libre"/>
              </a:rPr>
              <a:t>Dialysis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311700" y="1141425"/>
            <a:ext cx="8476800" cy="3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rank Ruhl Libre"/>
                <a:ea typeface="Frank Ruhl Libre"/>
                <a:cs typeface="Frank Ruhl Libre"/>
                <a:sym typeface="Frank Ruhl Libre"/>
              </a:rPr>
              <a:t>Dialysis is the process of separating colloidal </a:t>
            </a:r>
            <a:endParaRPr sz="18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rank Ruhl Libre"/>
                <a:ea typeface="Frank Ruhl Libre"/>
                <a:cs typeface="Frank Ruhl Libre"/>
                <a:sym typeface="Frank Ruhl Libre"/>
              </a:rPr>
              <a:t>particles from dissolved ions or small molecules</a:t>
            </a:r>
            <a:endParaRPr sz="18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Diffusion Equation: 					         </a:t>
            </a:r>
            <a:endParaRPr sz="1800">
              <a:highlight>
                <a:schemeClr val="lt1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lt1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Simplified: </a:t>
            </a:r>
            <a:endParaRPr sz="1800">
              <a:highlight>
                <a:schemeClr val="lt1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lt1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chemeClr val="lt1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lt1"/>
                </a:highlight>
                <a:latin typeface="Frank Ruhl Libre"/>
                <a:ea typeface="Frank Ruhl Libre"/>
                <a:cs typeface="Frank Ruhl Libre"/>
                <a:sym typeface="Frank Ruhl Libre"/>
              </a:rPr>
              <a:t>Where V is the volume of the vessel, Q is the volumetric flow, A is the surface area of the vessel, J is the flux at the wall of the vessel, v is the velocity of the liquid, D is the diameter of the vessel and R is the radius of the vessel</a:t>
            </a:r>
            <a:endParaRPr sz="1800">
              <a:highlight>
                <a:schemeClr val="lt1"/>
              </a:highlight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0" y="4667850"/>
            <a:ext cx="91440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Lau, K. </a:t>
            </a:r>
            <a:r>
              <a:rPr i="1" lang="en" sz="700">
                <a:solidFill>
                  <a:schemeClr val="dk1"/>
                </a:solidFill>
              </a:rPr>
              <a:t>Dialysis</a:t>
            </a:r>
            <a:r>
              <a:rPr lang="en" sz="700">
                <a:solidFill>
                  <a:schemeClr val="dk1"/>
                </a:solidFill>
              </a:rPr>
              <a:t>. Chemistry LibreTexts. https://chem.libretexts.org/Bookshelves/Physical_and_Theoretical_Chemistry_Textbook_Maps/Supplemental_Modules_(Physical_and_Theoretical_Chemistry)/Physical_Properties_of_Matter/Solutions_and_Mixtures/Case_Studies/Dialysis.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3417" l="0" r="0" t="9169"/>
          <a:stretch/>
        </p:blipFill>
        <p:spPr>
          <a:xfrm>
            <a:off x="1599025" y="2647950"/>
            <a:ext cx="2550625" cy="51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14411" l="0" r="0" t="17736"/>
          <a:stretch/>
        </p:blipFill>
        <p:spPr>
          <a:xfrm>
            <a:off x="2384325" y="2129150"/>
            <a:ext cx="2720600" cy="4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5">
            <a:alphaModFix/>
          </a:blip>
          <a:srcRect b="27826" l="4427" r="9602" t="5697"/>
          <a:stretch/>
        </p:blipFill>
        <p:spPr>
          <a:xfrm>
            <a:off x="5256675" y="1336075"/>
            <a:ext cx="3673499" cy="19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